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3"/>
  </p:notesMasterIdLst>
  <p:sldIdLst>
    <p:sldId id="256" r:id="rId3"/>
    <p:sldId id="257" r:id="rId4"/>
    <p:sldId id="274" r:id="rId5"/>
    <p:sldId id="275" r:id="rId6"/>
    <p:sldId id="259" r:id="rId7"/>
    <p:sldId id="277" r:id="rId8"/>
    <p:sldId id="278" r:id="rId9"/>
    <p:sldId id="280" r:id="rId10"/>
    <p:sldId id="276" r:id="rId11"/>
    <p:sldId id="267" r:id="rId12"/>
  </p:sldIdLst>
  <p:sldSz cx="12192000" cy="6858000"/>
  <p:notesSz cx="7559675" cy="10691813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E28B6E-1B36-4E87-97E2-4C865B69BB9A}" type="datetimeFigureOut">
              <a:rPr lang="pl-PL" smtClean="0"/>
              <a:t>27.02.2026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DCD2F5-3BE3-4796-BA07-5949D97975A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22037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Powitanie, imię, nazwisko </a:t>
            </a: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Temat pracy </a:t>
            </a: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Promotor: dr hab. inż. Marek Kowal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DCD2F5-3BE3-4796-BA07-5949D97975A7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65241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• Motywacja → Cel → Technologie → Eksperymenty → Wyniki</a:t>
            </a:r>
          </a:p>
          <a:p>
            <a:r>
              <a:rPr lang="pl-PL" dirty="0"/>
              <a:t>• Po kolei przejdę przez każdy punkt</a:t>
            </a:r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DCD2F5-3BE3-4796-BA07-5949D97975A7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35008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1. ADAS + autonomia → detekcja real-</a:t>
            </a:r>
            <a:r>
              <a:rPr lang="pl-PL" dirty="0" err="1"/>
              <a:t>time</a:t>
            </a:r>
            <a:r>
              <a:rPr lang="pl-PL" dirty="0"/>
              <a:t> kluczowa</a:t>
            </a:r>
          </a:p>
          <a:p>
            <a:r>
              <a:rPr lang="pl-PL" dirty="0"/>
              <a:t>2. Testowanie w prawdziwym ruchu = drogie + niebezpieczne → CARLA</a:t>
            </a:r>
          </a:p>
          <a:p>
            <a:r>
              <a:rPr lang="pl-PL" dirty="0"/>
              <a:t>3. Problem techniczny: 3D→2D, przeliczenie </a:t>
            </a:r>
            <a:r>
              <a:rPr lang="pl-PL" dirty="0" err="1"/>
              <a:t>bbox</a:t>
            </a:r>
            <a:r>
              <a:rPr lang="pl-PL" dirty="0"/>
              <a:t>, porównanie </a:t>
            </a:r>
            <a:r>
              <a:rPr lang="pl-PL" dirty="0" err="1"/>
              <a:t>IoU</a:t>
            </a:r>
            <a:endParaRPr lang="pl-PL" dirty="0"/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DCD2F5-3BE3-4796-BA07-5949D97975A7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57998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CEL:</a:t>
            </a:r>
          </a:p>
          <a:p>
            <a:r>
              <a:rPr lang="pl-PL" dirty="0"/>
              <a:t>• System detekcji w różnych warunkach</a:t>
            </a:r>
          </a:p>
          <a:p>
            <a:r>
              <a:rPr lang="pl-PL" dirty="0"/>
              <a:t>• 4 klasy: samochody, ludzie, znaki, sygnalizacja</a:t>
            </a:r>
          </a:p>
          <a:p>
            <a:endParaRPr lang="pl-PL" dirty="0"/>
          </a:p>
          <a:p>
            <a:r>
              <a:rPr lang="pl-PL" dirty="0"/>
              <a:t>ZAKRES:</a:t>
            </a:r>
          </a:p>
          <a:p>
            <a:r>
              <a:rPr lang="pl-PL" dirty="0"/>
              <a:t>• CARLA → przegląd metod → implementacja → testy → wnioski</a:t>
            </a:r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DCD2F5-3BE3-4796-BA07-5949D97975A7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505761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• CARLA – symulator open-</a:t>
            </a:r>
            <a:r>
              <a:rPr lang="pl-PL" dirty="0" err="1"/>
              <a:t>source</a:t>
            </a:r>
            <a:r>
              <a:rPr lang="pl-PL" dirty="0"/>
              <a:t>, pełna kontrola środowiska</a:t>
            </a:r>
          </a:p>
          <a:p>
            <a:r>
              <a:rPr lang="pl-PL" dirty="0"/>
              <a:t>• </a:t>
            </a:r>
            <a:r>
              <a:rPr lang="pl-PL" dirty="0" err="1"/>
              <a:t>Python</a:t>
            </a:r>
            <a:r>
              <a:rPr lang="pl-PL" dirty="0"/>
              <a:t> – język implementacji</a:t>
            </a:r>
          </a:p>
          <a:p>
            <a:r>
              <a:rPr lang="pl-PL" dirty="0"/>
              <a:t>• YOLOv4 + </a:t>
            </a:r>
            <a:r>
              <a:rPr lang="pl-PL" dirty="0" err="1"/>
              <a:t>Tiny</a:t>
            </a:r>
            <a:r>
              <a:rPr lang="pl-PL" dirty="0"/>
              <a:t> – detekcja real-</a:t>
            </a:r>
            <a:r>
              <a:rPr lang="pl-PL" dirty="0" err="1"/>
              <a:t>time</a:t>
            </a:r>
            <a:endParaRPr lang="pl-PL" dirty="0"/>
          </a:p>
          <a:p>
            <a:r>
              <a:rPr lang="pl-PL" dirty="0"/>
              <a:t>• </a:t>
            </a:r>
            <a:r>
              <a:rPr lang="pl-PL" dirty="0" err="1"/>
              <a:t>Ultralytics</a:t>
            </a:r>
            <a:r>
              <a:rPr lang="pl-PL" dirty="0"/>
              <a:t> – eksperymenty offline</a:t>
            </a:r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DCD2F5-3BE3-4796-BA07-5949D97975A7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43857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EXP 1: Real-</a:t>
            </a:r>
            <a:r>
              <a:rPr lang="pl-PL" dirty="0" err="1"/>
              <a:t>time</a:t>
            </a:r>
            <a:r>
              <a:rPr lang="pl-PL" dirty="0"/>
              <a:t> → problem: mało FPS, zasoby, rozbieżności</a:t>
            </a:r>
          </a:p>
          <a:p>
            <a:r>
              <a:rPr lang="pl-PL" dirty="0"/>
              <a:t>EXP 2: Offline → rozwiązanie: </a:t>
            </a:r>
            <a:r>
              <a:rPr lang="pl-PL" dirty="0" err="1"/>
              <a:t>IoU</a:t>
            </a:r>
            <a:r>
              <a:rPr lang="pl-PL" dirty="0"/>
              <a:t> bez wpływu FPS</a:t>
            </a:r>
          </a:p>
          <a:p>
            <a:endParaRPr lang="pl-PL" dirty="0"/>
          </a:p>
          <a:p>
            <a:r>
              <a:rPr lang="pl-PL" dirty="0"/>
              <a:t>Obrazki: YOLOv4 vs </a:t>
            </a:r>
            <a:r>
              <a:rPr lang="pl-PL" dirty="0" err="1"/>
              <a:t>Tiny</a:t>
            </a:r>
            <a:r>
              <a:rPr lang="pl-PL" dirty="0"/>
              <a:t> – różnica w dokładności i zasobach</a:t>
            </a:r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DCD2F5-3BE3-4796-BA07-5949D97975A7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14640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1. YOLOv4 działa real-</a:t>
            </a:r>
            <a:r>
              <a:rPr lang="pl-PL" dirty="0" err="1"/>
              <a:t>time</a:t>
            </a:r>
            <a:r>
              <a:rPr lang="pl-PL" dirty="0"/>
              <a:t>, ale głodny zasobów</a:t>
            </a:r>
          </a:p>
          <a:p>
            <a:r>
              <a:rPr lang="pl-PL" dirty="0"/>
              <a:t>2. </a:t>
            </a:r>
            <a:r>
              <a:rPr lang="pl-PL" dirty="0" err="1"/>
              <a:t>IoU</a:t>
            </a:r>
            <a:r>
              <a:rPr lang="pl-PL" dirty="0"/>
              <a:t>: blisko + dobra widoczność = lepiej | daleko + deszcz/noc = gorzej</a:t>
            </a:r>
          </a:p>
          <a:p>
            <a:r>
              <a:rPr lang="pl-PL" dirty="0"/>
              <a:t>3. System → szczegółowa analiza błędów</a:t>
            </a:r>
          </a:p>
          <a:p>
            <a:r>
              <a:rPr lang="pl-PL" dirty="0"/>
              <a:t>4. Baza do dalszych badań nad autonomią</a:t>
            </a:r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DCD2F5-3BE3-4796-BA07-5949D97975A7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6725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414320" y="209592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14960" y="209592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913680" y="402588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414320" y="402588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14960" y="402588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6147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414320" y="209592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14960" y="209592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913680" y="402588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414320" y="402588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14960" y="4025880"/>
            <a:ext cx="333360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6147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369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3694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9000" y="402588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l-PL" sz="1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9000" y="2095920"/>
            <a:ext cx="5052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913680" y="4025880"/>
            <a:ext cx="10353240" cy="176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2000" b="0" strike="noStrike" spc="-1">
              <a:solidFill>
                <a:srgbClr val="FFFFFF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23000"/>
              </a:schemeClr>
            </a:gs>
            <a:gs pos="33000">
              <a:srgbClr val="2E7C69">
                <a:lumMod val="84000"/>
              </a:srgbClr>
            </a:gs>
            <a:gs pos="64000">
              <a:schemeClr val="accent2">
                <a:lumMod val="34000"/>
              </a:schemeClr>
            </a:gs>
            <a:gs pos="97000">
              <a:schemeClr val="accent2">
                <a:lumMod val="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95160" y="1122480"/>
            <a:ext cx="9001080" cy="238716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pl-PL" sz="4800" b="1" strike="noStrike" cap="all" spc="-1">
                <a:solidFill>
                  <a:srgbClr val="FFFFFF"/>
                </a:solidFill>
                <a:latin typeface="Bookman Old Style"/>
              </a:rPr>
              <a:t>Kliknij, aby edytować styl</a:t>
            </a:r>
            <a:endParaRPr lang="pl-PL" sz="48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0A0CB4E5-EC26-4967-A918-C05BD3572B27}" type="datetime">
              <a:rPr lang="pl-PL" sz="1000" b="0" strike="noStrike" spc="-1">
                <a:solidFill>
                  <a:srgbClr val="FFFFFF"/>
                </a:solidFill>
                <a:latin typeface="Rockwell"/>
              </a:rPr>
              <a:t>25.02.2026</a:t>
            </a:fld>
            <a:endParaRPr lang="en-US" sz="10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A05E59A-D978-4D7B-A0C2-A51A41E4AA07}" type="slidenum">
              <a:rPr lang="pl-PL" sz="1000" b="0" strike="noStrike" spc="-1">
                <a:solidFill>
                  <a:srgbClr val="FFFFFF"/>
                </a:solidFill>
                <a:latin typeface="Rockwell"/>
              </a:rPr>
              <a:t>‹#›</a:t>
            </a:fld>
            <a:endParaRPr lang="en-US" sz="10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FFFFFF"/>
                </a:solidFill>
                <a:latin typeface="Rockwel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l-PL" sz="1600" b="0" strike="noStrike" spc="-1">
                <a:solidFill>
                  <a:srgbClr val="FFFFFF"/>
                </a:solidFill>
                <a:latin typeface="Rockwel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l-PL" sz="1400" b="0" strike="noStrike" spc="-1">
                <a:solidFill>
                  <a:srgbClr val="FFFFFF"/>
                </a:solidFill>
                <a:latin typeface="Rockwel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l-PL" sz="1200" b="0" strike="noStrike" spc="-1">
                <a:solidFill>
                  <a:srgbClr val="FFFFFF"/>
                </a:solidFill>
                <a:latin typeface="Rockwel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FFFFFF"/>
                </a:solidFill>
                <a:latin typeface="Rockwel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FFFFFF"/>
                </a:solidFill>
                <a:latin typeface="Rockwel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FFFFFF"/>
                </a:solidFill>
                <a:latin typeface="Rockwel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23000"/>
              </a:schemeClr>
            </a:gs>
            <a:gs pos="33000">
              <a:srgbClr val="2E7C69">
                <a:lumMod val="84000"/>
              </a:srgbClr>
            </a:gs>
            <a:gs pos="64000">
              <a:schemeClr val="accent2">
                <a:lumMod val="34000"/>
              </a:schemeClr>
            </a:gs>
            <a:gs pos="97000">
              <a:schemeClr val="accent2">
                <a:lumMod val="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3258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pl-PL" sz="3400" b="1" strike="noStrike" cap="all" spc="-1">
                <a:solidFill>
                  <a:srgbClr val="FFFFFF"/>
                </a:solidFill>
                <a:latin typeface="Bookman Old Style"/>
              </a:rPr>
              <a:t>Kliknij, aby edytować styl</a:t>
            </a:r>
            <a:endParaRPr lang="pl-PL" sz="3400" b="0" strike="noStrike" spc="-1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2095920"/>
            <a:ext cx="10353240" cy="369468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pl-PL" sz="2000" b="0" strike="noStrike" spc="-1">
                <a:solidFill>
                  <a:srgbClr val="FFFFFF"/>
                </a:solidFill>
                <a:latin typeface="Rockwell"/>
              </a:rPr>
              <a:t>Kliknij, aby edytować style wzorca tekstu</a:t>
            </a:r>
          </a:p>
          <a:p>
            <a:pPr marL="685800" lvl="1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pl-PL" sz="1800" b="0" strike="noStrike" spc="-1">
                <a:solidFill>
                  <a:srgbClr val="FFFFFF"/>
                </a:solidFill>
                <a:latin typeface="Rockwell"/>
              </a:rPr>
              <a:t>Drugi poziom</a:t>
            </a:r>
          </a:p>
          <a:p>
            <a:pPr marL="1143000" lvl="2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pl-PL" sz="1600" b="0" strike="noStrike" spc="-1">
                <a:solidFill>
                  <a:srgbClr val="FFFFFF"/>
                </a:solidFill>
                <a:latin typeface="Rockwell"/>
              </a:rPr>
              <a:t>Trzeci poziom</a:t>
            </a:r>
          </a:p>
          <a:p>
            <a:pPr marL="1600200" lvl="3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pl-PL" sz="1400" b="0" strike="noStrike" spc="-1">
                <a:solidFill>
                  <a:srgbClr val="FFFFFF"/>
                </a:solidFill>
                <a:latin typeface="Rockwell"/>
              </a:rPr>
              <a:t>Czwarty poziom</a:t>
            </a:r>
          </a:p>
          <a:p>
            <a:pPr marL="2057400" lvl="4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pl-PL" sz="1200" b="0" strike="noStrike" spc="-1">
                <a:solidFill>
                  <a:srgbClr val="FFFFFF"/>
                </a:solidFill>
                <a:latin typeface="Rockwell"/>
              </a:rPr>
              <a:t>Piąty poziom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1B6CC3CB-EFFC-4F28-A1FE-569259D4BA07}" type="datetime">
              <a:rPr lang="pl-PL" sz="1000" b="0" strike="noStrike" spc="-1">
                <a:solidFill>
                  <a:srgbClr val="FFFFFF"/>
                </a:solidFill>
                <a:latin typeface="Rockwell"/>
              </a:rPr>
              <a:t>25.02.2026</a:t>
            </a:fld>
            <a:endParaRPr lang="en-US" sz="10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6AB4908A-6383-49E0-A1A5-B6EE196CEE59}" type="slidenum">
              <a:rPr lang="pl-PL" sz="1000" b="0" strike="noStrike" spc="-1">
                <a:solidFill>
                  <a:srgbClr val="FFFFFF"/>
                </a:solidFill>
                <a:latin typeface="Rockwell"/>
              </a:rPr>
              <a:t>‹#›</a:t>
            </a:fld>
            <a:endParaRPr lang="en-US" sz="10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290967" y="774210"/>
            <a:ext cx="9610065" cy="5744576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l-PL" sz="2400" b="1" strike="noStrike" cap="all" spc="-1" dirty="0">
                <a:solidFill>
                  <a:srgbClr val="FFFFFF"/>
                </a:solidFill>
                <a:latin typeface="Times New Roman"/>
              </a:rPr>
              <a:t>UNIWERSYTET ZIELONOGÓRSKI</a:t>
            </a:r>
            <a:br>
              <a:rPr dirty="0"/>
            </a:br>
            <a:r>
              <a:rPr lang="pl-PL" sz="1800" b="1" strike="noStrike" cap="all" spc="-1" dirty="0">
                <a:solidFill>
                  <a:srgbClr val="FFFFFF"/>
                </a:solidFill>
                <a:latin typeface="Times New Roman"/>
              </a:rPr>
              <a:t>Wydział Informatyki, Elektrotechniki i Automatyki</a:t>
            </a:r>
            <a:br>
              <a:rPr lang="pl-PL" dirty="0"/>
            </a:br>
            <a:br>
              <a:rPr lang="pl-PL" dirty="0"/>
            </a:br>
            <a:r>
              <a:rPr lang="pl-PL" sz="2400" b="1" strike="noStrike" cap="all" spc="-1" dirty="0">
                <a:solidFill>
                  <a:srgbClr val="FFFFFF"/>
                </a:solidFill>
                <a:latin typeface="Times New Roman"/>
              </a:rPr>
              <a:t>Praca INŻYNIERSKA </a:t>
            </a:r>
            <a:br>
              <a:rPr lang="pl-PL" dirty="0"/>
            </a:br>
            <a:br>
              <a:rPr lang="pl-PL" dirty="0"/>
            </a:br>
            <a:r>
              <a:rPr lang="pl-PL" sz="2400" b="1" strike="noStrike" cap="all" spc="-1" dirty="0">
                <a:solidFill>
                  <a:srgbClr val="FFFFFF"/>
                </a:solidFill>
                <a:latin typeface="Times New Roman"/>
              </a:rPr>
              <a:t>System do wykrywania i rozpoznawania obiektów na obrazach z kamery samochodowej z wykorzystaniem symulatora CARLA</a:t>
            </a:r>
            <a:br>
              <a:rPr lang="pl-PL" dirty="0"/>
            </a:br>
            <a:br>
              <a:rPr lang="pl-PL" dirty="0"/>
            </a:br>
            <a:r>
              <a:rPr lang="pl-PL" sz="2400" b="1" strike="noStrike" cap="small" spc="-1" dirty="0">
                <a:solidFill>
                  <a:srgbClr val="FFFFFF"/>
                </a:solidFill>
                <a:latin typeface="Times New Roman"/>
              </a:rPr>
              <a:t>Promotor: dr hab. inż. MAREK KOWAL prof. UZ</a:t>
            </a:r>
            <a:br>
              <a:rPr lang="pl-PL" dirty="0"/>
            </a:br>
            <a:r>
              <a:rPr lang="pl-PL" sz="2400" b="1" strike="noStrike" cap="small" spc="-1" dirty="0">
                <a:solidFill>
                  <a:srgbClr val="FFFFFF"/>
                </a:solidFill>
                <a:latin typeface="Times New Roman"/>
              </a:rPr>
              <a:t>Dyplomant: PIOTR NOGA</a:t>
            </a:r>
            <a:br>
              <a:rPr lang="pl-PL" dirty="0"/>
            </a:br>
            <a:br>
              <a:rPr lang="pl-PL" dirty="0"/>
            </a:br>
            <a:br>
              <a:rPr lang="pl-PL" dirty="0"/>
            </a:br>
            <a:r>
              <a:rPr lang="pl-PL" sz="2400" b="1" strike="noStrike" cap="all" spc="-1" dirty="0">
                <a:solidFill>
                  <a:srgbClr val="FFFFFF"/>
                </a:solidFill>
                <a:latin typeface="Times New Roman"/>
              </a:rPr>
              <a:t>Zielona Góra,  202</a:t>
            </a:r>
            <a:r>
              <a:rPr lang="en-US" sz="2400" b="1" strike="noStrike" cap="all" spc="-1" dirty="0">
                <a:solidFill>
                  <a:srgbClr val="FFFFFF"/>
                </a:solidFill>
                <a:latin typeface="Times New Roman"/>
              </a:rPr>
              <a:t>6</a:t>
            </a:r>
            <a:br>
              <a:rPr lang="pl-PL" dirty="0"/>
            </a:br>
            <a:br>
              <a:rPr dirty="0"/>
            </a:br>
            <a:endParaRPr lang="pl-PL" sz="2400" b="0" strike="noStrike" spc="-1" dirty="0">
              <a:solidFill>
                <a:srgbClr val="FFFFFF"/>
              </a:solidFill>
              <a:latin typeface="Rockwell"/>
            </a:endParaRPr>
          </a:p>
        </p:txBody>
      </p:sp>
      <p:pic>
        <p:nvPicPr>
          <p:cNvPr id="3" name="Picture 2" descr="Uniwersytet Zielonogórski">
            <a:extLst>
              <a:ext uri="{FF2B5EF4-FFF2-40B4-BE49-F238E27FC236}">
                <a16:creationId xmlns:a16="http://schemas.microsoft.com/office/drawing/2014/main" id="{CAFFF717-052B-234C-1FCE-270682CB7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913" y="202710"/>
            <a:ext cx="3152775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Wydział Nauk Inżynieryjno-Technicznych">
            <a:extLst>
              <a:ext uri="{FF2B5EF4-FFF2-40B4-BE49-F238E27FC236}">
                <a16:creationId xmlns:a16="http://schemas.microsoft.com/office/drawing/2014/main" id="{0F1872A2-A983-B2A6-4197-7F0D38294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6617" y="339214"/>
            <a:ext cx="2055885" cy="646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Obraz 8"/>
          <p:cNvPicPr/>
          <p:nvPr/>
        </p:nvPicPr>
        <p:blipFill>
          <a:blip r:embed="rId2"/>
          <a:srcRect l="2104" t="9177"/>
          <a:stretch/>
        </p:blipFill>
        <p:spPr>
          <a:xfrm>
            <a:off x="-16200" y="-16200"/>
            <a:ext cx="12207600" cy="6905880"/>
          </a:xfrm>
          <a:prstGeom prst="rect">
            <a:avLst/>
          </a:prstGeom>
          <a:ln>
            <a:noFill/>
          </a:ln>
        </p:spPr>
      </p:pic>
      <p:sp>
        <p:nvSpPr>
          <p:cNvPr id="108" name="CustomShape 1"/>
          <p:cNvSpPr/>
          <p:nvPr/>
        </p:nvSpPr>
        <p:spPr>
          <a:xfrm>
            <a:off x="1020960" y="437040"/>
            <a:ext cx="4626720" cy="76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l-PL" sz="4400" b="1" strike="noStrike" spc="-1">
                <a:solidFill>
                  <a:srgbClr val="000000"/>
                </a:solidFill>
                <a:latin typeface="Times New Roman"/>
              </a:rPr>
              <a:t>Dziękuję za uwagę</a:t>
            </a: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4400" b="1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pl-PL" sz="4400" b="0" strike="noStrike" spc="-1" dirty="0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913680" y="2095920"/>
            <a:ext cx="10353240" cy="36946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457200" indent="-4568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Bookman Old Style"/>
              <a:buAutoNum type="arabicPeriod"/>
            </a:pPr>
            <a:r>
              <a:rPr lang="pl-PL" sz="2400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Motywacja.</a:t>
            </a:r>
          </a:p>
          <a:p>
            <a:pPr marL="457200" indent="-4568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Bookman Old Style"/>
              <a:buAutoNum type="arabicPeriod"/>
            </a:pPr>
            <a:r>
              <a:rPr lang="pl-PL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Cel i zakres pracy.</a:t>
            </a:r>
            <a:endParaRPr lang="pl-PL" sz="2400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68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Bookman Old Style"/>
              <a:buAutoNum type="arabicPeriod"/>
            </a:pPr>
            <a:r>
              <a:rPr lang="pl-PL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Wykorzystane technologie.</a:t>
            </a:r>
          </a:p>
          <a:p>
            <a:pPr marL="457200" indent="-4568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Bookman Old Style"/>
              <a:buAutoNum type="arabicPeriod"/>
            </a:pPr>
            <a:r>
              <a:rPr lang="pl-PL" sz="2400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Eksperymenty i problemy.</a:t>
            </a:r>
          </a:p>
          <a:p>
            <a:pPr marL="457200" indent="-4568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Bookman Old Style"/>
              <a:buAutoNum type="arabicPeriod"/>
            </a:pPr>
            <a:r>
              <a:rPr lang="pl-PL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Wyniki i wnioski.</a:t>
            </a:r>
          </a:p>
          <a:p>
            <a:pPr marL="457200" indent="-4568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Bookman Old Style"/>
              <a:buAutoNum type="arabicPeriod"/>
            </a:pPr>
            <a:endParaRPr lang="pl-PL" sz="24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25CA3-71AF-CB1A-0D10-F0933B9F5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>
            <a:extLst>
              <a:ext uri="{FF2B5EF4-FFF2-40B4-BE49-F238E27FC236}">
                <a16:creationId xmlns:a16="http://schemas.microsoft.com/office/drawing/2014/main" id="{D3FFC6FA-66E8-30D9-5AEC-37F1E55C29B3}"/>
              </a:ext>
            </a:extLst>
          </p:cNvPr>
          <p:cNvSpPr txBox="1"/>
          <p:nvPr/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4400" b="1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Problem i motywacja.</a:t>
            </a:r>
            <a:endParaRPr lang="pl-PL" sz="4400" spc="-1" dirty="0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0" name="TextShape 2">
            <a:extLst>
              <a:ext uri="{FF2B5EF4-FFF2-40B4-BE49-F238E27FC236}">
                <a16:creationId xmlns:a16="http://schemas.microsoft.com/office/drawing/2014/main" id="{AE29CBA2-4350-287F-CD8B-EECD2EDD68F3}"/>
              </a:ext>
            </a:extLst>
          </p:cNvPr>
          <p:cNvSpPr txBox="1"/>
          <p:nvPr/>
        </p:nvSpPr>
        <p:spPr>
          <a:xfrm>
            <a:off x="833040" y="19360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Rosnąca rola systemów ADAS i pojazdów autonomicznych → potrzeba szybkiej detekcji obiektów z kamery w czasie rzeczywistym</a:t>
            </a:r>
            <a:endParaRPr lang="en-US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Testowanie algorytmów w prawdziwym ruchu jest drogie i ryzykowne → potrzebne jest powtarzalne, bezpieczne środowisko symulacyjne (CARLA)</a:t>
            </a:r>
            <a:endParaRPr lang="en-US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techniczny: projekcja 3D→2D i porównanie </a:t>
            </a:r>
            <a:r>
              <a:rPr lang="pl-PL" sz="2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bboxów</a:t>
            </a:r>
            <a:r>
              <a:rPr lang="pl-PL" sz="2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CARLA z detekcjami YOLO (</a:t>
            </a:r>
            <a:r>
              <a:rPr lang="pl-PL" sz="2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IoU</a:t>
            </a:r>
            <a:r>
              <a:rPr lang="pl-PL" sz="2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pl-PL" sz="2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3852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ytuł 5">
            <a:extLst>
              <a:ext uri="{FF2B5EF4-FFF2-40B4-BE49-F238E27FC236}">
                <a16:creationId xmlns:a16="http://schemas.microsoft.com/office/drawing/2014/main" id="{376A10FF-A36A-CB72-83E1-BBAB44DFD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Cel i zakres pracy.</a:t>
            </a:r>
            <a:br>
              <a:rPr lang="pl-PL" b="1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pl-PL" b="1" dirty="0"/>
          </a:p>
        </p:txBody>
      </p:sp>
      <p:sp>
        <p:nvSpPr>
          <p:cNvPr id="7" name="Symbol zastępczy tekstu 6">
            <a:extLst>
              <a:ext uri="{FF2B5EF4-FFF2-40B4-BE49-F238E27FC236}">
                <a16:creationId xmlns:a16="http://schemas.microsoft.com/office/drawing/2014/main" id="{BF29B3CF-671F-8D49-46C8-61D03250DADB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386080" y="1720120"/>
            <a:ext cx="5537200" cy="452840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	   Cel</a:t>
            </a:r>
            <a:r>
              <a:rPr lang="en-US" sz="2200" spc="-1" dirty="0">
                <a:solidFill>
                  <a:srgbClr val="FFFFFF"/>
                </a:solidFill>
                <a:latin typeface="Times New Roman"/>
              </a:rPr>
              <a:t>:</a:t>
            </a: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200" spc="-1" dirty="0">
                <a:solidFill>
                  <a:srgbClr val="FFFFFF"/>
                </a:solidFill>
                <a:latin typeface="Times New Roman"/>
              </a:rPr>
              <a:t>O</a:t>
            </a: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pracowanie systemu wykrywania i rozpoznawania obiektów na obrazach pochodzących z kamery samochodowej w różnych warunkach pogodowych, takich jak: </a:t>
            </a:r>
            <a:endParaRPr lang="pl-PL" sz="2200" spc="-1" dirty="0">
              <a:solidFill>
                <a:srgbClr val="FFFFFF"/>
              </a:solidFill>
              <a:latin typeface="Rockwell"/>
            </a:endParaRPr>
          </a:p>
          <a:p>
            <a:pPr marL="342900" lvl="1" indent="-342900">
              <a:lnSpc>
                <a:spcPct val="120000"/>
              </a:lnSpc>
              <a:spcBef>
                <a:spcPts val="1001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samochodów</a:t>
            </a:r>
            <a:endParaRPr lang="pl-PL" sz="2200" spc="-1" dirty="0">
              <a:solidFill>
                <a:srgbClr val="FFFFFF"/>
              </a:solidFill>
              <a:latin typeface="Rockwell"/>
            </a:endParaRPr>
          </a:p>
          <a:p>
            <a:pPr marL="342900" lvl="1" indent="-342900">
              <a:lnSpc>
                <a:spcPct val="120000"/>
              </a:lnSpc>
              <a:spcBef>
                <a:spcPts val="1001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ludzi</a:t>
            </a:r>
            <a:endParaRPr lang="pl-PL" sz="2200" spc="-1" dirty="0">
              <a:solidFill>
                <a:srgbClr val="FFFFFF"/>
              </a:solidFill>
              <a:latin typeface="Rockwell"/>
            </a:endParaRPr>
          </a:p>
          <a:p>
            <a:pPr marL="342900" lvl="1" indent="-342900">
              <a:lnSpc>
                <a:spcPct val="120000"/>
              </a:lnSpc>
              <a:spcBef>
                <a:spcPts val="1001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znaków drogowych</a:t>
            </a:r>
            <a:endParaRPr lang="pl-PL" sz="2200" spc="-1" dirty="0">
              <a:solidFill>
                <a:srgbClr val="FFFFFF"/>
              </a:solidFill>
              <a:latin typeface="Rockwell"/>
            </a:endParaRPr>
          </a:p>
          <a:p>
            <a:pPr marL="342900" lvl="1" indent="-342900">
              <a:lnSpc>
                <a:spcPct val="120000"/>
              </a:lnSpc>
              <a:spcBef>
                <a:spcPts val="1001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sygnalizacji świetlnej</a:t>
            </a:r>
            <a:endParaRPr lang="pl-PL" sz="2200" spc="-1" dirty="0">
              <a:solidFill>
                <a:srgbClr val="FFFFFF"/>
              </a:solidFill>
              <a:latin typeface="Rockwell"/>
            </a:endParaRPr>
          </a:p>
          <a:p>
            <a:endParaRPr lang="pl-PL" sz="2200" dirty="0"/>
          </a:p>
        </p:txBody>
      </p:sp>
      <p:sp>
        <p:nvSpPr>
          <p:cNvPr id="8" name="Symbol zastępczy tekstu 7">
            <a:extLst>
              <a:ext uri="{FF2B5EF4-FFF2-40B4-BE49-F238E27FC236}">
                <a16:creationId xmlns:a16="http://schemas.microsoft.com/office/drawing/2014/main" id="{E3020B12-122C-5046-AAC3-120CBE2FCC74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573522" y="1720120"/>
            <a:ext cx="5232398" cy="4355680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pl-PL" spc="-1" dirty="0">
                <a:solidFill>
                  <a:srgbClr val="FFFFFF"/>
                </a:solidFill>
                <a:latin typeface="Times New Roman"/>
              </a:rPr>
              <a:t>	   Zakres:</a:t>
            </a:r>
          </a:p>
          <a:p>
            <a:pPr marL="571500" indent="-571500">
              <a:lnSpc>
                <a:spcPct val="120000"/>
              </a:lnSpc>
              <a:spcBef>
                <a:spcPts val="1001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pl-PL" spc="-1" dirty="0">
                <a:solidFill>
                  <a:srgbClr val="FFFFFF"/>
                </a:solidFill>
                <a:latin typeface="Times New Roman"/>
              </a:rPr>
              <a:t>Zapoznanie się ze środowiskiem do symulacji jazdy samochodem CARLA</a:t>
            </a:r>
          </a:p>
          <a:p>
            <a:pPr marL="571500" indent="-571500">
              <a:lnSpc>
                <a:spcPct val="120000"/>
              </a:lnSpc>
              <a:spcBef>
                <a:spcPts val="1001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pl-PL" spc="-1" dirty="0">
                <a:solidFill>
                  <a:srgbClr val="FFFFFF"/>
                </a:solidFill>
                <a:latin typeface="Times New Roman"/>
              </a:rPr>
              <a:t>Przegląd metod wykrywania obiektów na obrazach z kamery samochodowej</a:t>
            </a:r>
          </a:p>
          <a:p>
            <a:pPr marL="571500" indent="-571500">
              <a:lnSpc>
                <a:spcPct val="120000"/>
              </a:lnSpc>
              <a:spcBef>
                <a:spcPts val="1001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pl-PL" spc="-1" dirty="0">
                <a:solidFill>
                  <a:srgbClr val="FFFFFF"/>
                </a:solidFill>
                <a:latin typeface="Times New Roman"/>
              </a:rPr>
              <a:t>Zaprojektowanie i wdrożenie systemu wykrywania obiektów w środowisku CARLA</a:t>
            </a:r>
          </a:p>
          <a:p>
            <a:pPr marL="571500" indent="-571500">
              <a:lnSpc>
                <a:spcPct val="120000"/>
              </a:lnSpc>
              <a:spcBef>
                <a:spcPts val="1001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pl-PL" spc="-1" dirty="0">
                <a:solidFill>
                  <a:srgbClr val="FFFFFF"/>
                </a:solidFill>
                <a:latin typeface="Times New Roman"/>
              </a:rPr>
              <a:t>Przeprowadzenie testów weryfikujących skuteczność zaprojektowanego systemu</a:t>
            </a:r>
          </a:p>
          <a:p>
            <a:pPr marL="571500" indent="-571500">
              <a:lnSpc>
                <a:spcPct val="120000"/>
              </a:lnSpc>
              <a:spcBef>
                <a:spcPts val="1001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pl-PL" spc="-1" dirty="0">
                <a:solidFill>
                  <a:srgbClr val="FFFFFF"/>
                </a:solidFill>
                <a:latin typeface="Times New Roman"/>
              </a:rPr>
              <a:t>Wnioski</a:t>
            </a:r>
            <a:endParaRPr lang="pl-PL" spc="-1" dirty="0">
              <a:solidFill>
                <a:srgbClr val="FFFFFF"/>
              </a:solidFill>
              <a:latin typeface="Rockwell"/>
            </a:endParaRP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87342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913680" y="609480"/>
            <a:ext cx="10353240" cy="1325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4400" b="1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4400" b="1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Wykorzystane</a:t>
            </a:r>
            <a:r>
              <a:rPr lang="en-US" sz="4400" b="1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</a:t>
            </a:r>
            <a:r>
              <a:rPr lang="en-US" sz="4400" b="1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pl-PL" sz="4400" b="0" strike="noStrike" spc="-1" dirty="0">
              <a:solidFill>
                <a:srgbClr val="FFFFFF"/>
              </a:solidFill>
              <a:latin typeface="Rockwell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833040" y="19360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3260" indent="-34290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sz="2200" b="1" strike="noStrike" spc="-1" dirty="0">
                <a:solidFill>
                  <a:srgbClr val="FFFFFF"/>
                </a:solidFill>
                <a:latin typeface="Times New Roman"/>
              </a:rPr>
              <a:t>CARLA</a:t>
            </a:r>
            <a:r>
              <a:rPr lang="en-US" sz="2200" b="0" strike="noStrike" spc="-1" dirty="0">
                <a:solidFill>
                  <a:srgbClr val="FFFFFF"/>
                </a:solidFill>
                <a:latin typeface="Times New Roman"/>
              </a:rPr>
              <a:t> – </a:t>
            </a:r>
            <a:r>
              <a:rPr lang="en-US" sz="2200" b="0" strike="noStrike" spc="-1" dirty="0" err="1">
                <a:solidFill>
                  <a:srgbClr val="FFFFFF"/>
                </a:solidFill>
                <a:latin typeface="Times New Roman"/>
              </a:rPr>
              <a:t>symulator</a:t>
            </a:r>
            <a:r>
              <a:rPr lang="en-US" sz="2200" b="0" strike="noStrike" spc="-1" dirty="0">
                <a:solidFill>
                  <a:srgbClr val="FFFFFF"/>
                </a:solidFill>
                <a:latin typeface="Times New Roman"/>
              </a:rPr>
              <a:t> open-source do </a:t>
            </a:r>
            <a:r>
              <a:rPr lang="en-US" sz="2200" b="0" strike="noStrike" spc="-1" dirty="0" err="1">
                <a:solidFill>
                  <a:srgbClr val="FFFFFF"/>
                </a:solidFill>
                <a:latin typeface="Times New Roman"/>
              </a:rPr>
              <a:t>rozwoju</a:t>
            </a:r>
            <a:r>
              <a:rPr lang="en-US" sz="2200" b="0" strike="noStrike" spc="-1" dirty="0">
                <a:solidFill>
                  <a:srgbClr val="FFFFFF"/>
                </a:solidFill>
                <a:latin typeface="Times New Roman"/>
              </a:rPr>
              <a:t> </a:t>
            </a: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autonomicznych systemów prowadzenia pojazdów</a:t>
            </a:r>
          </a:p>
          <a:p>
            <a:pPr marL="343260" indent="-34290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pl-PL" sz="2200" b="1" spc="-1" dirty="0" err="1">
                <a:solidFill>
                  <a:srgbClr val="FFFFFF"/>
                </a:solidFill>
                <a:latin typeface="Times New Roman"/>
              </a:rPr>
              <a:t>Python</a:t>
            </a:r>
            <a:r>
              <a:rPr lang="pl-PL" sz="2200" b="1" spc="-1" dirty="0">
                <a:solidFill>
                  <a:srgbClr val="FFFFFF"/>
                </a:solidFill>
                <a:latin typeface="Times New Roman"/>
              </a:rPr>
              <a:t> </a:t>
            </a: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– język programowania</a:t>
            </a:r>
            <a:endParaRPr lang="en-US" sz="2200" spc="-1" dirty="0">
              <a:solidFill>
                <a:srgbClr val="FFFFFF"/>
              </a:solidFill>
              <a:latin typeface="Times New Roman"/>
            </a:endParaRPr>
          </a:p>
          <a:p>
            <a:pPr marL="343260" indent="-34290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sz="2200" b="1" spc="-1" dirty="0">
                <a:solidFill>
                  <a:srgbClr val="FFFFFF"/>
                </a:solidFill>
                <a:latin typeface="Times New Roman"/>
              </a:rPr>
              <a:t>YOLO</a:t>
            </a:r>
            <a:r>
              <a:rPr lang="pl-PL" sz="2200" b="1" spc="-1" dirty="0">
                <a:solidFill>
                  <a:srgbClr val="FFFFFF"/>
                </a:solidFill>
                <a:latin typeface="Times New Roman"/>
              </a:rPr>
              <a:t>v4</a:t>
            </a:r>
            <a:r>
              <a:rPr lang="en-US" sz="2200" b="1" spc="-1" dirty="0">
                <a:solidFill>
                  <a:srgbClr val="FFFFFF"/>
                </a:solidFill>
                <a:latin typeface="Times New Roman"/>
              </a:rPr>
              <a:t> </a:t>
            </a: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– szybki algorytm detekcji obiektów w czasie rzeczywistym</a:t>
            </a:r>
          </a:p>
          <a:p>
            <a:pPr marL="343260" indent="-34290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pl-PL" sz="2200" b="1" spc="-1" dirty="0" err="1">
                <a:solidFill>
                  <a:srgbClr val="FFFFFF"/>
                </a:solidFill>
                <a:latin typeface="Times New Roman"/>
              </a:rPr>
              <a:t>Ultralytics</a:t>
            </a: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 – biblioteka YOLO do detekcji obiektów w trybie offline</a:t>
            </a:r>
          </a:p>
          <a:p>
            <a:pPr marL="360" algn="just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</a:pPr>
            <a:endParaRPr lang="pl-PL" sz="2200" spc="-1" dirty="0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91" name="Obraz 3">
            <a:extLst>
              <a:ext uri="{FF2B5EF4-FFF2-40B4-BE49-F238E27FC236}">
                <a16:creationId xmlns:a16="http://schemas.microsoft.com/office/drawing/2014/main" id="{0601BECB-22E2-9066-5C25-B16A94826999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0404924" y="4922431"/>
            <a:ext cx="1886712" cy="1935569"/>
          </a:xfrm>
          <a:prstGeom prst="rect">
            <a:avLst/>
          </a:prstGeom>
          <a:ln>
            <a:noFill/>
          </a:ln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20178C77-1017-9E4B-3211-F12B5B799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57" y="5166359"/>
            <a:ext cx="1597241" cy="1597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976F5-B04D-D495-C2D4-6B977E704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ytuł 5">
            <a:extLst>
              <a:ext uri="{FF2B5EF4-FFF2-40B4-BE49-F238E27FC236}">
                <a16:creationId xmlns:a16="http://schemas.microsoft.com/office/drawing/2014/main" id="{E0DE1F1D-0494-A73C-F507-34A9BFEA9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660" y="-233800"/>
            <a:ext cx="10353240" cy="1325880"/>
          </a:xfrm>
        </p:spPr>
        <p:txBody>
          <a:bodyPr/>
          <a:lstStyle/>
          <a:p>
            <a:r>
              <a:rPr lang="pl-PL" b="1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Eksperymenty i problemy.</a:t>
            </a:r>
            <a:endParaRPr lang="pl-PL" b="1" dirty="0"/>
          </a:p>
        </p:txBody>
      </p:sp>
      <p:sp>
        <p:nvSpPr>
          <p:cNvPr id="7" name="Symbol zastępczy tekstu 6">
            <a:extLst>
              <a:ext uri="{FF2B5EF4-FFF2-40B4-BE49-F238E27FC236}">
                <a16:creationId xmlns:a16="http://schemas.microsoft.com/office/drawing/2014/main" id="{4DD45604-B5C7-782F-D393-40A0E13C16C5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31494" y="1092080"/>
            <a:ext cx="5537200" cy="154732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		Eksperyment 1:</a:t>
            </a:r>
          </a:p>
          <a:p>
            <a:pPr marL="342900" indent="-342900">
              <a:lnSpc>
                <a:spcPct val="120000"/>
              </a:lnSpc>
              <a:spcBef>
                <a:spcPts val="1001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Rozpoznawanie i wykrywanie obiektów w czasie rzeczywistym</a:t>
            </a:r>
          </a:p>
        </p:txBody>
      </p:sp>
      <p:sp>
        <p:nvSpPr>
          <p:cNvPr id="8" name="Symbol zastępczy tekstu 7">
            <a:extLst>
              <a:ext uri="{FF2B5EF4-FFF2-40B4-BE49-F238E27FC236}">
                <a16:creationId xmlns:a16="http://schemas.microsoft.com/office/drawing/2014/main" id="{1E739283-8788-00A5-7DA9-38A12CA16EA8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573522" y="1092080"/>
            <a:ext cx="5232398" cy="170888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		Eksperyment 2:</a:t>
            </a:r>
          </a:p>
          <a:p>
            <a:pPr marL="342900" indent="-342900">
              <a:lnSpc>
                <a:spcPct val="120000"/>
              </a:lnSpc>
              <a:spcBef>
                <a:spcPts val="1001"/>
              </a:spcBef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Sprawdzenie miary jakości detekcji poprzez porównanie offline wyników detekcji YOLO oraz </a:t>
            </a:r>
            <a:r>
              <a:rPr lang="pl-PL" sz="2200" spc="-1" dirty="0" err="1">
                <a:solidFill>
                  <a:srgbClr val="FFFFFF"/>
                </a:solidFill>
                <a:latin typeface="Times New Roman"/>
              </a:rPr>
              <a:t>ground</a:t>
            </a: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 </a:t>
            </a:r>
            <a:r>
              <a:rPr lang="pl-PL" sz="2200" spc="-1" dirty="0" err="1">
                <a:solidFill>
                  <a:srgbClr val="FFFFFF"/>
                </a:solidFill>
                <a:latin typeface="Times New Roman"/>
              </a:rPr>
              <a:t>truth</a:t>
            </a:r>
            <a:r>
              <a:rPr lang="pl-PL" sz="2200" spc="-1" dirty="0">
                <a:solidFill>
                  <a:srgbClr val="FFFFFF"/>
                </a:solidFill>
                <a:latin typeface="Times New Roman"/>
              </a:rPr>
              <a:t>.</a:t>
            </a: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4480BD94-FDE4-D3F3-61BC-EAFB780DFD6B}"/>
              </a:ext>
            </a:extLst>
          </p:cNvPr>
          <p:cNvSpPr/>
          <p:nvPr/>
        </p:nvSpPr>
        <p:spPr>
          <a:xfrm>
            <a:off x="951230" y="3159760"/>
            <a:ext cx="4697730" cy="3324860"/>
          </a:xfrm>
          <a:prstGeom prst="rect">
            <a:avLst/>
          </a:prstGeom>
          <a:solidFill>
            <a:srgbClr val="3D1F1F"/>
          </a:solidFill>
          <a:ln/>
        </p:spPr>
        <p:txBody>
          <a:bodyPr wrap="none" lIns="0" tIns="0" rIns="0" bIns="0" rtlCol="0" anchor="ctr">
            <a:normAutofit/>
          </a:bodyPr>
          <a:lstStyle/>
          <a:p>
            <a:pPr>
              <a:lnSpc>
                <a:spcPts val="1512"/>
              </a:lnSpc>
            </a:pPr>
            <a:endParaRPr lang="en-US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3CBE2646-6BC7-520F-293A-3961505A5650}"/>
              </a:ext>
            </a:extLst>
          </p:cNvPr>
          <p:cNvSpPr/>
          <p:nvPr/>
        </p:nvSpPr>
        <p:spPr>
          <a:xfrm>
            <a:off x="6736082" y="3159760"/>
            <a:ext cx="4907278" cy="3324860"/>
          </a:xfrm>
          <a:prstGeom prst="rect">
            <a:avLst/>
          </a:prstGeom>
          <a:solidFill>
            <a:srgbClr val="1F3D2F"/>
          </a:solidFill>
          <a:ln/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2E8CB750-1B86-81D5-14F5-22DB62586808}"/>
              </a:ext>
            </a:extLst>
          </p:cNvPr>
          <p:cNvSpPr/>
          <p:nvPr/>
        </p:nvSpPr>
        <p:spPr>
          <a:xfrm>
            <a:off x="1304926" y="3185160"/>
            <a:ext cx="3990337" cy="789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2200" b="1" dirty="0">
                <a:solidFill>
                  <a:srgbClr val="38BDF8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⚠ Problem: Dokładność w warunkach trudnych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646B4254-83B5-4A1C-FD42-28A3EA25D3BC}"/>
              </a:ext>
            </a:extLst>
          </p:cNvPr>
          <p:cNvSpPr/>
          <p:nvPr/>
        </p:nvSpPr>
        <p:spPr>
          <a:xfrm>
            <a:off x="7110731" y="3180080"/>
            <a:ext cx="4226558" cy="795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2200" b="1" dirty="0">
                <a:solidFill>
                  <a:srgbClr val="86EFAC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✓ Rozwiązanie: Eksperyment offline + IoU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56A0D142-67F5-1CA4-7E8F-23E62EEC179A}"/>
              </a:ext>
            </a:extLst>
          </p:cNvPr>
          <p:cNvSpPr/>
          <p:nvPr/>
        </p:nvSpPr>
        <p:spPr>
          <a:xfrm>
            <a:off x="1049022" y="3756430"/>
            <a:ext cx="4549139" cy="2728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ct val="150000"/>
              </a:lnSpc>
              <a:buSzPct val="100000"/>
              <a:buChar char="•"/>
            </a:pPr>
            <a:r>
              <a:rPr lang="en-US" sz="2000" dirty="0" err="1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Bardzo</a:t>
            </a:r>
            <a:r>
              <a:rPr lang="en-US" sz="2000" dirty="0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 ma</a:t>
            </a:r>
            <a:r>
              <a:rPr lang="pl-PL" sz="2000" dirty="0" err="1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ło</a:t>
            </a:r>
            <a:r>
              <a:rPr lang="pl-PL" sz="2000" dirty="0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 FPS mimo modelu </a:t>
            </a:r>
            <a:r>
              <a:rPr lang="pl-PL" sz="2000" dirty="0" err="1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Tiny</a:t>
            </a:r>
            <a:r>
              <a:rPr lang="pl-PL" sz="2000" dirty="0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 – więcej na kliencie, mniej na serwerze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Char char="•"/>
            </a:pPr>
            <a:r>
              <a:rPr lang="pl-PL" sz="2000" dirty="0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Zasoby CPU i GPU niewystarczające</a:t>
            </a:r>
          </a:p>
          <a:p>
            <a:pPr marL="342900" indent="-342900">
              <a:lnSpc>
                <a:spcPct val="150000"/>
              </a:lnSpc>
              <a:buSzPct val="100000"/>
              <a:buChar char="•"/>
            </a:pPr>
            <a:r>
              <a:rPr lang="en-US" sz="2000" dirty="0" err="1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Rozbieżności</a:t>
            </a:r>
            <a:r>
              <a:rPr lang="en-US" sz="2000" dirty="0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 CARLA </a:t>
            </a:r>
            <a:r>
              <a:rPr lang="en-US" sz="2000" dirty="0" err="1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bbox</a:t>
            </a:r>
            <a:r>
              <a:rPr lang="en-US" sz="2000" dirty="0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 vs YOLO</a:t>
            </a:r>
            <a:endParaRPr lang="pl-PL" sz="2000" dirty="0">
              <a:solidFill>
                <a:srgbClr val="F1F5F9"/>
              </a:solidFill>
              <a:latin typeface="Times New Roman" panose="02020603050405020304" pitchFamily="18" charset="0"/>
              <a:ea typeface="Arial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95BEC0EF-D596-A264-5D9A-5656240CC906}"/>
              </a:ext>
            </a:extLst>
          </p:cNvPr>
          <p:cNvSpPr/>
          <p:nvPr/>
        </p:nvSpPr>
        <p:spPr>
          <a:xfrm>
            <a:off x="6916420" y="3756430"/>
            <a:ext cx="4615180" cy="2728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ct val="150000"/>
              </a:lnSpc>
              <a:buSzPct val="100000"/>
              <a:buChar char="•"/>
            </a:pPr>
            <a:r>
              <a:rPr lang="pl-PL" sz="2000" dirty="0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Przeprowadzenie eksperymentu offline do określenia miary jakości detekcji </a:t>
            </a:r>
          </a:p>
          <a:p>
            <a:pPr marL="342900" indent="-342900">
              <a:lnSpc>
                <a:spcPct val="150000"/>
              </a:lnSpc>
              <a:buSzPct val="100000"/>
              <a:buChar char="•"/>
            </a:pPr>
            <a:r>
              <a:rPr lang="en-US" sz="2000" dirty="0" err="1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Ocena</a:t>
            </a:r>
            <a:r>
              <a:rPr lang="en-US" sz="2000" dirty="0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 bez wpływu FPS na wyniki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SzPct val="100000"/>
              <a:buChar char="•"/>
            </a:pPr>
            <a:r>
              <a:rPr lang="en-US" sz="2000" dirty="0" err="1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Średnia</a:t>
            </a:r>
            <a:r>
              <a:rPr lang="en-US" sz="2000" dirty="0">
                <a:solidFill>
                  <a:srgbClr val="F1F5F9"/>
                </a:solidFill>
                <a:latin typeface="Times New Roman" panose="02020603050405020304" pitchFamily="18" charset="0"/>
                <a:ea typeface="Arial" pitchFamily="34" charset="-122"/>
                <a:cs typeface="Times New Roman" panose="02020603050405020304" pitchFamily="18" charset="0"/>
              </a:rPr>
              <a:t> IoU dla każdego scenariusza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530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821D4CE-8CBA-A278-D284-66801E259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0E1974B-EC9E-3402-7436-EA6921A730E9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2E9C9F8-7D7F-B410-E23B-2FB870A7417E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5" name="Obraz 4" descr="Obraz zawierający pojazd, Pojazd lądowy, samochód, koło&#10;&#10;Zawartość wygenerowana przez AI może być niepoprawna.">
            <a:extLst>
              <a:ext uri="{FF2B5EF4-FFF2-40B4-BE49-F238E27FC236}">
                <a16:creationId xmlns:a16="http://schemas.microsoft.com/office/drawing/2014/main" id="{F97CA28B-4A0C-E684-8DC5-4F0B9C468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" y="0"/>
            <a:ext cx="6089782" cy="3429000"/>
          </a:xfrm>
          <a:prstGeom prst="rect">
            <a:avLst/>
          </a:prstGeom>
        </p:spPr>
      </p:pic>
      <p:pic>
        <p:nvPicPr>
          <p:cNvPr id="6" name="Obraz 5" descr="Obraz zawierający przejście dla pieszych, budynek, na wolnym powietrzu, tekst&#10;&#10;Zawartość wygenerowana przez AI może być niepoprawna.">
            <a:extLst>
              <a:ext uri="{FF2B5EF4-FFF2-40B4-BE49-F238E27FC236}">
                <a16:creationId xmlns:a16="http://schemas.microsoft.com/office/drawing/2014/main" id="{FCE7FD33-0DC7-8561-9D78-717206DEE0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61"/>
          <a:stretch>
            <a:fillRect/>
          </a:stretch>
        </p:blipFill>
        <p:spPr>
          <a:xfrm>
            <a:off x="6090211" y="1"/>
            <a:ext cx="6097124" cy="3428999"/>
          </a:xfrm>
          <a:prstGeom prst="rect">
            <a:avLst/>
          </a:prstGeom>
        </p:spPr>
      </p:pic>
      <p:pic>
        <p:nvPicPr>
          <p:cNvPr id="7" name="Obraz 6" descr="Obraz zawierający drzewo, na wolnym powietrzu, zrzut ekranu, tekst&#10;&#10;Zawartość wygenerowana przez AI może być niepoprawna.">
            <a:extLst>
              <a:ext uri="{FF2B5EF4-FFF2-40B4-BE49-F238E27FC236}">
                <a16:creationId xmlns:a16="http://schemas.microsoft.com/office/drawing/2014/main" id="{770B678E-53AC-1E42-EADE-5D7FC2944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78" y="3428999"/>
            <a:ext cx="6124688" cy="3428999"/>
          </a:xfrm>
          <a:prstGeom prst="rect">
            <a:avLst/>
          </a:prstGeom>
        </p:spPr>
      </p:pic>
      <p:pic>
        <p:nvPicPr>
          <p:cNvPr id="9" name="Obraz 8" descr="Obraz zawierający drzewo, tekst, zrzut ekranu, droga&#10;&#10;Zawartość wygenerowana przez AI może być niepoprawna.">
            <a:extLst>
              <a:ext uri="{FF2B5EF4-FFF2-40B4-BE49-F238E27FC236}">
                <a16:creationId xmlns:a16="http://schemas.microsoft.com/office/drawing/2014/main" id="{7C94C04E-B40B-A80C-24F9-3C199A580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9352" y="3428999"/>
            <a:ext cx="6078205" cy="3431738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D5709347-63B8-6EC0-F271-8C0DAD86ABE1}"/>
              </a:ext>
            </a:extLst>
          </p:cNvPr>
          <p:cNvSpPr txBox="1"/>
          <p:nvPr/>
        </p:nvSpPr>
        <p:spPr>
          <a:xfrm>
            <a:off x="8534488" y="3244332"/>
            <a:ext cx="21295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Yolov4 Tiny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B397711F-2455-670D-2F08-4C622F20B733}"/>
              </a:ext>
            </a:extLst>
          </p:cNvPr>
          <p:cNvSpPr txBox="1"/>
          <p:nvPr/>
        </p:nvSpPr>
        <p:spPr>
          <a:xfrm>
            <a:off x="2238326" y="3244332"/>
            <a:ext cx="7360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Yolov4</a:t>
            </a:r>
            <a:endParaRPr lang="pl-PL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76B01037-D48D-7E10-13A3-186F7332A35F}"/>
              </a:ext>
            </a:extLst>
          </p:cNvPr>
          <p:cNvSpPr txBox="1"/>
          <p:nvPr/>
        </p:nvSpPr>
        <p:spPr>
          <a:xfrm>
            <a:off x="1445547" y="-2741"/>
            <a:ext cx="440924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Eksperyment 1 - online</a:t>
            </a:r>
          </a:p>
        </p:txBody>
      </p:sp>
    </p:spTree>
    <p:extLst>
      <p:ext uri="{BB962C8B-B14F-4D97-AF65-F5344CB8AC3E}">
        <p14:creationId xmlns:p14="http://schemas.microsoft.com/office/powerpoint/2010/main" val="2044207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F0BAE1-D365-46EA-33CD-06B6DB5DE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222BA7E-B586-AA81-D874-95B3F4BF8D9D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AF557B23-A294-7139-51BB-1BA6DD25A5B2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Obraz 5" descr="Obraz zawierający pojazd, Pojazd lądowy, samochód, opona&#10;&#10;Zawartość wygenerowana przez AI może być niepoprawna.">
            <a:extLst>
              <a:ext uri="{FF2B5EF4-FFF2-40B4-BE49-F238E27FC236}">
                <a16:creationId xmlns:a16="http://schemas.microsoft.com/office/drawing/2014/main" id="{3DF0D69D-3991-0291-B181-FE2DD35FB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5999" cy="3429000"/>
          </a:xfrm>
          <a:prstGeom prst="rect">
            <a:avLst/>
          </a:prstGeom>
        </p:spPr>
      </p:pic>
      <p:pic>
        <p:nvPicPr>
          <p:cNvPr id="8" name="Obraz 7" descr="Obraz zawierający pojazd, Pojazd lądowy, samochód, opona&#10;&#10;Zawartość wygenerowana przez AI może być niepoprawna.">
            <a:extLst>
              <a:ext uri="{FF2B5EF4-FFF2-40B4-BE49-F238E27FC236}">
                <a16:creationId xmlns:a16="http://schemas.microsoft.com/office/drawing/2014/main" id="{0564009C-9799-8A78-620F-77E3611747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3429000"/>
          </a:xfrm>
          <a:prstGeom prst="rect">
            <a:avLst/>
          </a:prstGeom>
        </p:spPr>
      </p:pic>
      <p:pic>
        <p:nvPicPr>
          <p:cNvPr id="10" name="Obraz 9" descr="Obraz zawierający droga, zrzut ekranu, pojazd, na wolnym powietrzu&#10;&#10;Zawartość wygenerowana przez AI może być niepoprawna.">
            <a:extLst>
              <a:ext uri="{FF2B5EF4-FFF2-40B4-BE49-F238E27FC236}">
                <a16:creationId xmlns:a16="http://schemas.microsoft.com/office/drawing/2014/main" id="{B2ACD49B-DDC7-B486-0C96-1E59B0B71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0"/>
            <a:ext cx="6095999" cy="3428999"/>
          </a:xfrm>
          <a:prstGeom prst="rect">
            <a:avLst/>
          </a:prstGeom>
        </p:spPr>
      </p:pic>
      <p:pic>
        <p:nvPicPr>
          <p:cNvPr id="12" name="Obraz 11" descr="Obraz zawierający droga, pojazd, samochód, na wolnym powietrzu&#10;&#10;Zawartość wygenerowana przez AI może być niepoprawna.">
            <a:extLst>
              <a:ext uri="{FF2B5EF4-FFF2-40B4-BE49-F238E27FC236}">
                <a16:creationId xmlns:a16="http://schemas.microsoft.com/office/drawing/2014/main" id="{34E61A7C-24EE-E857-2C0E-7A0A2FEB57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  <p:sp>
        <p:nvSpPr>
          <p:cNvPr id="14" name="pole tekstowe 13">
            <a:extLst>
              <a:ext uri="{FF2B5EF4-FFF2-40B4-BE49-F238E27FC236}">
                <a16:creationId xmlns:a16="http://schemas.microsoft.com/office/drawing/2014/main" id="{8CCB0F1F-FB04-999D-3598-41549AC1DC51}"/>
              </a:ext>
            </a:extLst>
          </p:cNvPr>
          <p:cNvSpPr txBox="1"/>
          <p:nvPr/>
        </p:nvSpPr>
        <p:spPr>
          <a:xfrm>
            <a:off x="1326032" y="-9966"/>
            <a:ext cx="397686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Eksperyment 2 - offline</a:t>
            </a: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11D6C9AD-E00D-623A-B214-4414F1C52D81}"/>
              </a:ext>
            </a:extLst>
          </p:cNvPr>
          <p:cNvSpPr txBox="1"/>
          <p:nvPr/>
        </p:nvSpPr>
        <p:spPr>
          <a:xfrm>
            <a:off x="2059217" y="3220228"/>
            <a:ext cx="2239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pl-PL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round</a:t>
            </a:r>
            <a:r>
              <a:rPr lang="pl-PL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truth</a:t>
            </a:r>
            <a:r>
              <a:rPr lang="pl-PL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CARLA 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514A33D0-59F6-D742-4D67-DC02ACF63A85}"/>
              </a:ext>
            </a:extLst>
          </p:cNvPr>
          <p:cNvSpPr txBox="1"/>
          <p:nvPr/>
        </p:nvSpPr>
        <p:spPr>
          <a:xfrm>
            <a:off x="7893377" y="3244334"/>
            <a:ext cx="2239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Detekcja YOLO</a:t>
            </a:r>
          </a:p>
        </p:txBody>
      </p:sp>
    </p:spTree>
    <p:extLst>
      <p:ext uri="{BB962C8B-B14F-4D97-AF65-F5344CB8AC3E}">
        <p14:creationId xmlns:p14="http://schemas.microsoft.com/office/powerpoint/2010/main" val="298091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D38C378-E223-312A-1EC9-BFF9E0D70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Wyniki i wnioski.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222C8C64-6F60-425B-F8D2-2DDC9B9EAC7E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pl-PL" sz="2200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751D373F-CAA0-B465-20B2-12B0CECE9B96}"/>
              </a:ext>
            </a:extLst>
          </p:cNvPr>
          <p:cNvSpPr txBox="1"/>
          <p:nvPr/>
        </p:nvSpPr>
        <p:spPr>
          <a:xfrm>
            <a:off x="913680" y="2130056"/>
            <a:ext cx="10353240" cy="27007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pl-PL" sz="2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YOLOv4 umożliwia detekcję w czasie rzeczywistym, natomiast wymaga bardzo wielu zasobów sprzętowych</a:t>
            </a:r>
          </a:p>
          <a:p>
            <a:pPr marL="342900" indent="-342900" algn="l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pl-PL" sz="22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IoU</a:t>
            </a:r>
            <a:r>
              <a:rPr lang="pl-PL" sz="2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lepsze wyniki dla obiektów znajdujących się bliżej i przy dobrej widoczności, gorsze dla dalszych obiektów oraz przy kiepskich warunkach pogodowych</a:t>
            </a:r>
          </a:p>
          <a:p>
            <a:pPr marL="342900" indent="-342900" algn="l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pl-PL" sz="2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pozwala na szczegółową analizę błędów</a:t>
            </a:r>
          </a:p>
          <a:p>
            <a:pPr marL="342900" indent="-342900" algn="l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pl-PL" sz="2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Baza do dalszych badań i pracy nad tworzeniem systemó</a:t>
            </a:r>
            <a:r>
              <a:rPr lang="pl-PL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 autonomicznych</a:t>
            </a:r>
            <a:endParaRPr lang="pl-PL" sz="22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413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TM04033921[[fn=Damaszek]]</Template>
  <TotalTime>3625</TotalTime>
  <Words>641</Words>
  <Application>Microsoft Office PowerPoint</Application>
  <PresentationFormat>Panoramiczny</PresentationFormat>
  <Paragraphs>89</Paragraphs>
  <Slides>10</Slides>
  <Notes>7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2</vt:i4>
      </vt:variant>
      <vt:variant>
        <vt:lpstr>Tytuły slajdów</vt:lpstr>
      </vt:variant>
      <vt:variant>
        <vt:i4>10</vt:i4>
      </vt:variant>
    </vt:vector>
  </HeadingPairs>
  <TitlesOfParts>
    <vt:vector size="19" baseType="lpstr">
      <vt:lpstr>Aptos</vt:lpstr>
      <vt:lpstr>Arial</vt:lpstr>
      <vt:lpstr>Bookman Old Style</vt:lpstr>
      <vt:lpstr>Rockwell</vt:lpstr>
      <vt:lpstr>Symbol</vt:lpstr>
      <vt:lpstr>Times New Roman</vt:lpstr>
      <vt:lpstr>Wingdings</vt:lpstr>
      <vt:lpstr>Office Theme</vt:lpstr>
      <vt:lpstr>Office Theme</vt:lpstr>
      <vt:lpstr>Prezentacja programu PowerPoint</vt:lpstr>
      <vt:lpstr>Prezentacja programu PowerPoint</vt:lpstr>
      <vt:lpstr>Prezentacja programu PowerPoint</vt:lpstr>
      <vt:lpstr>2. Cel i zakres pracy. </vt:lpstr>
      <vt:lpstr>Prezentacja programu PowerPoint</vt:lpstr>
      <vt:lpstr>4. Eksperymenty i problemy.</vt:lpstr>
      <vt:lpstr>Prezentacja programu PowerPoint</vt:lpstr>
      <vt:lpstr>Prezentacja programu PowerPoint</vt:lpstr>
      <vt:lpstr>5. Wyniki i wnioski.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subject/>
  <dc:creator>pitgh</dc:creator>
  <dc:description/>
  <cp:lastModifiedBy>Piotr N</cp:lastModifiedBy>
  <cp:revision>33</cp:revision>
  <dcterms:created xsi:type="dcterms:W3CDTF">2020-06-08T11:42:21Z</dcterms:created>
  <dcterms:modified xsi:type="dcterms:W3CDTF">2026-02-27T09:39:59Z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Panoramiczny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